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sldIdLst>
    <p:sldId id="290" r:id="rId4"/>
    <p:sldId id="288" r:id="rId5"/>
    <p:sldId id="297" r:id="rId6"/>
    <p:sldId id="279" r:id="rId7"/>
    <p:sldId id="281" r:id="rId8"/>
    <p:sldId id="286" r:id="rId9"/>
    <p:sldId id="282" r:id="rId10"/>
    <p:sldId id="283"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91" r:id="rId33"/>
    <p:sldId id="292" r:id="rId34"/>
    <p:sldId id="293" r:id="rId35"/>
    <p:sldId id="294" r:id="rId36"/>
    <p:sldId id="295"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47" autoAdjust="0"/>
  </p:normalViewPr>
  <p:slideViewPr>
    <p:cSldViewPr>
      <p:cViewPr>
        <p:scale>
          <a:sx n="97" d="100"/>
          <a:sy n="97" d="100"/>
        </p:scale>
        <p:origin x="-1398"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30585-E754-4F0B-B696-254ABD769D44}" type="datetimeFigureOut">
              <a:rPr lang="en-US" smtClean="0"/>
              <a:t>3/25/2016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AE09E-938F-4E8E-831D-4F5A8D175856}" type="slidenum">
              <a:rPr lang="en-US" smtClean="0"/>
              <a:t>‹#›</a:t>
            </a:fld>
            <a:endParaRPr lang="en-US"/>
          </a:p>
        </p:txBody>
      </p:sp>
    </p:spTree>
    <p:extLst>
      <p:ext uri="{BB962C8B-B14F-4D97-AF65-F5344CB8AC3E}">
        <p14:creationId xmlns:p14="http://schemas.microsoft.com/office/powerpoint/2010/main" val="28549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8 and Windows</a:t>
            </a:r>
            <a:r>
              <a:rPr lang="en-US" baseline="0" dirty="0" smtClean="0"/>
              <a:t> 10 Users, click the Start button and click on the Internet Explorer icon. </a:t>
            </a:r>
          </a:p>
        </p:txBody>
      </p:sp>
      <p:sp>
        <p:nvSpPr>
          <p:cNvPr id="4" name="Slide Number Placeholder 3"/>
          <p:cNvSpPr>
            <a:spLocks noGrp="1"/>
          </p:cNvSpPr>
          <p:nvPr>
            <p:ph type="sldNum" sz="quarter" idx="10"/>
          </p:nvPr>
        </p:nvSpPr>
        <p:spPr/>
        <p:txBody>
          <a:bodyPr/>
          <a:lstStyle/>
          <a:p>
            <a:fld id="{126AE09E-938F-4E8E-831D-4F5A8D175856}" type="slidenum">
              <a:rPr lang="en-US" smtClean="0"/>
              <a:t>4</a:t>
            </a:fld>
            <a:endParaRPr lang="en-US"/>
          </a:p>
        </p:txBody>
      </p:sp>
    </p:spTree>
    <p:extLst>
      <p:ext uri="{BB962C8B-B14F-4D97-AF65-F5344CB8AC3E}">
        <p14:creationId xmlns:p14="http://schemas.microsoft.com/office/powerpoint/2010/main" val="204438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cannot gain access with the provided  web address. Try going to http://www.marines.mil/</a:t>
            </a:r>
          </a:p>
          <a:p>
            <a:endParaRPr lang="en-US" baseline="0" dirty="0" smtClean="0"/>
          </a:p>
          <a:p>
            <a:r>
              <a:rPr lang="en-US" baseline="0" dirty="0" smtClean="0"/>
              <a:t>Once this is open click on the Marines tab, on the left side of the page under the “Training and Education” you will see hyperlink to Marine Corps Information Training Management System (MCTIMS).</a:t>
            </a:r>
          </a:p>
          <a:p>
            <a:endParaRPr lang="en-US" baseline="0" dirty="0" smtClean="0"/>
          </a:p>
          <a:p>
            <a:r>
              <a:rPr lang="en-US" baseline="0" dirty="0" smtClean="0"/>
              <a:t>Click this link, </a:t>
            </a:r>
            <a:r>
              <a:rPr lang="en-US" sz="1200" kern="1200" dirty="0" smtClean="0">
                <a:solidFill>
                  <a:schemeClr val="tx1"/>
                </a:solidFill>
                <a:effectLst/>
                <a:latin typeface="+mn-lt"/>
                <a:ea typeface="+mn-ea"/>
                <a:cs typeface="+mn-cs"/>
              </a:rPr>
              <a:t>Here the system should prompt you for an access /PIN number to continue to the MCTIMS website, enter your PIN when asked.</a:t>
            </a:r>
            <a:endParaRPr lang="en-US" baseline="0" dirty="0" smtClean="0"/>
          </a:p>
        </p:txBody>
      </p:sp>
      <p:sp>
        <p:nvSpPr>
          <p:cNvPr id="4" name="Slide Number Placeholder 3"/>
          <p:cNvSpPr>
            <a:spLocks noGrp="1"/>
          </p:cNvSpPr>
          <p:nvPr>
            <p:ph type="sldNum" sz="quarter" idx="10"/>
          </p:nvPr>
        </p:nvSpPr>
        <p:spPr/>
        <p:txBody>
          <a:bodyPr/>
          <a:lstStyle/>
          <a:p>
            <a:fld id="{72CBA4CC-3DCD-4D39-BDFA-CA3ED3C8F28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15950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BA4CC-3DCD-4D39-BDFA-CA3ED3C8F28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1496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BA4CC-3DCD-4D39-BDFA-CA3ED3C8F28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3364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DA2BE9-AD46-4DFC-B349-2D89414327D7}"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3E121-2F2B-436B-AA77-C37BA222936B}" type="slidenum">
              <a:rPr lang="en-US" smtClean="0"/>
              <a:t>‹#›</a:t>
            </a:fld>
            <a:endParaRPr lang="en-US"/>
          </a:p>
        </p:txBody>
      </p:sp>
    </p:spTree>
    <p:extLst>
      <p:ext uri="{BB962C8B-B14F-4D97-AF65-F5344CB8AC3E}">
        <p14:creationId xmlns:p14="http://schemas.microsoft.com/office/powerpoint/2010/main" val="151581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A2BE9-AD46-4DFC-B349-2D89414327D7}"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3E121-2F2B-436B-AA77-C37BA222936B}" type="slidenum">
              <a:rPr lang="en-US" smtClean="0"/>
              <a:t>‹#›</a:t>
            </a:fld>
            <a:endParaRPr lang="en-US"/>
          </a:p>
        </p:txBody>
      </p:sp>
    </p:spTree>
    <p:extLst>
      <p:ext uri="{BB962C8B-B14F-4D97-AF65-F5344CB8AC3E}">
        <p14:creationId xmlns:p14="http://schemas.microsoft.com/office/powerpoint/2010/main" val="152320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A2BE9-AD46-4DFC-B349-2D89414327D7}"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3E121-2F2B-436B-AA77-C37BA222936B}" type="slidenum">
              <a:rPr lang="en-US" smtClean="0"/>
              <a:t>‹#›</a:t>
            </a:fld>
            <a:endParaRPr lang="en-US"/>
          </a:p>
        </p:txBody>
      </p:sp>
    </p:spTree>
    <p:extLst>
      <p:ext uri="{BB962C8B-B14F-4D97-AF65-F5344CB8AC3E}">
        <p14:creationId xmlns:p14="http://schemas.microsoft.com/office/powerpoint/2010/main" val="3965041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55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594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5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552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987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269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170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76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A2BE9-AD46-4DFC-B349-2D89414327D7}"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3E121-2F2B-436B-AA77-C37BA222936B}" type="slidenum">
              <a:rPr lang="en-US" smtClean="0"/>
              <a:t>‹#›</a:t>
            </a:fld>
            <a:endParaRPr lang="en-US"/>
          </a:p>
        </p:txBody>
      </p:sp>
    </p:spTree>
    <p:extLst>
      <p:ext uri="{BB962C8B-B14F-4D97-AF65-F5344CB8AC3E}">
        <p14:creationId xmlns:p14="http://schemas.microsoft.com/office/powerpoint/2010/main" val="1327260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101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09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36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0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62400"/>
            <a:ext cx="6400800" cy="1752600"/>
          </a:xfrm>
        </p:spPr>
        <p:txBody>
          <a:bodyPr/>
          <a:lstStyle>
            <a:lvl1pPr marL="0" indent="0" algn="ctr">
              <a:buNone/>
              <a:defRPr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Bravo Code</a:t>
            </a:r>
          </a:p>
        </p:txBody>
      </p:sp>
      <p:sp>
        <p:nvSpPr>
          <p:cNvPr id="6" name="Slide Number Placeholder 5"/>
          <p:cNvSpPr>
            <a:spLocks noGrp="1"/>
          </p:cNvSpPr>
          <p:nvPr>
            <p:ph type="sldNum" sz="quarter" idx="12"/>
          </p:nvPr>
        </p:nvSpPr>
        <p:spPr/>
        <p:txBody>
          <a:bodyPr/>
          <a:lstStyle>
            <a:lvl1pPr>
              <a:defRPr/>
            </a:lvl1pPr>
          </a:lstStyle>
          <a:p>
            <a:pPr>
              <a:defRPr/>
            </a:pPr>
            <a:fld id="{87EE9604-C32F-46A8-AB21-41B573797AA1}" type="slidenum">
              <a:rPr lang="en-US">
                <a:solidFill>
                  <a:srgbClr val="000000"/>
                </a:solidFill>
              </a:rPr>
              <a:pPr>
                <a:defRPr/>
              </a:pPr>
              <a:t>‹#›</a:t>
            </a:fld>
            <a:endParaRPr lang="en-US" dirty="0">
              <a:solidFill>
                <a:srgbClr val="000000"/>
              </a:solidFill>
            </a:endParaRPr>
          </a:p>
        </p:txBody>
      </p:sp>
      <p:cxnSp>
        <p:nvCxnSpPr>
          <p:cNvPr id="7" name="Straight Connector 6"/>
          <p:cNvCxnSpPr/>
          <p:nvPr userDrawn="1"/>
        </p:nvCxnSpPr>
        <p:spPr>
          <a:xfrm>
            <a:off x="343694" y="3733800"/>
            <a:ext cx="8456613" cy="0"/>
          </a:xfrm>
          <a:prstGeom prst="line">
            <a:avLst/>
          </a:prstGeom>
          <a:ln w="63500">
            <a:solidFill>
              <a:srgbClr val="F20000"/>
            </a:solidFill>
          </a:ln>
        </p:spPr>
        <p:style>
          <a:lnRef idx="1">
            <a:schemeClr val="dk1"/>
          </a:lnRef>
          <a:fillRef idx="0">
            <a:schemeClr val="dk1"/>
          </a:fillRef>
          <a:effectRef idx="0">
            <a:schemeClr val="dk1"/>
          </a:effectRef>
          <a:fontRef idx="minor">
            <a:schemeClr val="tx1"/>
          </a:fontRef>
        </p:style>
      </p:cxnSp>
      <p:pic>
        <p:nvPicPr>
          <p:cNvPr id="8" name="Picture 11" descr="TBS_Logo_L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128588"/>
            <a:ext cx="1260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6610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Click to edit Master title style</a:t>
            </a:r>
            <a:endParaRPr lang="en-US" dirty="0"/>
          </a:p>
        </p:txBody>
      </p:sp>
      <p:sp>
        <p:nvSpPr>
          <p:cNvPr id="3" name="Content Placeholder 2"/>
          <p:cNvSpPr>
            <a:spLocks noGrp="1"/>
          </p:cNvSpPr>
          <p:nvPr>
            <p:ph idx="1"/>
          </p:nvPr>
        </p:nvSpPr>
        <p:spPr/>
        <p:txBody>
          <a:bodyPr/>
          <a:lstStyle/>
          <a:p>
            <a:pPr lvl="0"/>
            <a:r>
              <a:rPr lang="en-US" altLang="en-US" dirty="0" smtClean="0"/>
              <a:t>Arial font, size 30-32</a:t>
            </a:r>
          </a:p>
          <a:p>
            <a:pPr lvl="1"/>
            <a:r>
              <a:rPr lang="en-US" altLang="en-US" dirty="0" smtClean="0"/>
              <a:t>Arial font, size 26-28</a:t>
            </a:r>
          </a:p>
          <a:p>
            <a:pPr lvl="2"/>
            <a:r>
              <a:rPr lang="en-US" altLang="en-US" dirty="0" smtClean="0"/>
              <a:t>Arial font, size 24</a:t>
            </a:r>
          </a:p>
          <a:p>
            <a:pPr lvl="2"/>
            <a:endParaRPr lang="en-US" altLang="en-US" dirty="0" smtClean="0"/>
          </a:p>
          <a:p>
            <a:pPr lvl="0"/>
            <a:r>
              <a:rPr lang="en-US" altLang="en-US" dirty="0" smtClean="0"/>
              <a:t>No font size will be smaller than 24.</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Bravo Code</a:t>
            </a:r>
          </a:p>
        </p:txBody>
      </p:sp>
      <p:sp>
        <p:nvSpPr>
          <p:cNvPr id="6" name="Slide Number Placeholder 5"/>
          <p:cNvSpPr>
            <a:spLocks noGrp="1"/>
          </p:cNvSpPr>
          <p:nvPr>
            <p:ph type="sldNum" sz="quarter" idx="12"/>
          </p:nvPr>
        </p:nvSpPr>
        <p:spPr/>
        <p:txBody>
          <a:bodyPr/>
          <a:lstStyle>
            <a:lvl1pPr>
              <a:defRPr/>
            </a:lvl1pPr>
          </a:lstStyle>
          <a:p>
            <a:pPr>
              <a:defRPr/>
            </a:pPr>
            <a:fld id="{ADB86FEB-301A-4EB4-A6D2-1C06A023ECA6}" type="slidenum">
              <a:rPr lang="en-US">
                <a:solidFill>
                  <a:srgbClr val="000000"/>
                </a:solidFill>
              </a:rPr>
              <a:pPr>
                <a:defRPr/>
              </a:pPr>
              <a:t>‹#›</a:t>
            </a:fld>
            <a:endParaRPr lang="en-US" dirty="0">
              <a:solidFill>
                <a:srgbClr val="000000"/>
              </a:solidFill>
            </a:endParaRPr>
          </a:p>
        </p:txBody>
      </p:sp>
      <p:cxnSp>
        <p:nvCxnSpPr>
          <p:cNvPr id="7" name="Straight Connector 6"/>
          <p:cNvCxnSpPr/>
          <p:nvPr userDrawn="1"/>
        </p:nvCxnSpPr>
        <p:spPr>
          <a:xfrm>
            <a:off x="343694" y="1371600"/>
            <a:ext cx="8456613" cy="0"/>
          </a:xfrm>
          <a:prstGeom prst="line">
            <a:avLst/>
          </a:prstGeom>
          <a:ln w="63500">
            <a:solidFill>
              <a:srgbClr val="F20000"/>
            </a:solidFill>
          </a:ln>
        </p:spPr>
        <p:style>
          <a:lnRef idx="1">
            <a:schemeClr val="dk1"/>
          </a:lnRef>
          <a:fillRef idx="0">
            <a:schemeClr val="dk1"/>
          </a:fillRef>
          <a:effectRef idx="0">
            <a:schemeClr val="dk1"/>
          </a:effectRef>
          <a:fontRef idx="minor">
            <a:schemeClr val="tx1"/>
          </a:fontRef>
        </p:style>
      </p:cxnSp>
      <p:pic>
        <p:nvPicPr>
          <p:cNvPr id="8" name="Picture 11" descr="TBS_Logo_L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128588"/>
            <a:ext cx="1260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4542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Click to edit Master title style</a:t>
            </a:r>
            <a:endParaRPr lang="en-US" dirty="0"/>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solidFill>
              </a:rPr>
              <a:t>Bravo Code</a:t>
            </a:r>
          </a:p>
        </p:txBody>
      </p:sp>
      <p:sp>
        <p:nvSpPr>
          <p:cNvPr id="7" name="Slide Number Placeholder 5"/>
          <p:cNvSpPr>
            <a:spLocks noGrp="1"/>
          </p:cNvSpPr>
          <p:nvPr>
            <p:ph type="sldNum" sz="quarter" idx="12"/>
          </p:nvPr>
        </p:nvSpPr>
        <p:spPr/>
        <p:txBody>
          <a:bodyPr/>
          <a:lstStyle>
            <a:lvl1pPr>
              <a:defRPr/>
            </a:lvl1pPr>
          </a:lstStyle>
          <a:p>
            <a:pPr>
              <a:defRPr/>
            </a:pPr>
            <a:fld id="{849D9B41-BF3B-485C-964B-54A4729CE2EC}" type="slidenum">
              <a:rPr lang="en-US">
                <a:solidFill>
                  <a:srgbClr val="000000"/>
                </a:solidFill>
              </a:rPr>
              <a:pPr>
                <a:defRPr/>
              </a:pPr>
              <a:t>‹#›</a:t>
            </a:fld>
            <a:endParaRPr lang="en-US" dirty="0">
              <a:solidFill>
                <a:srgbClr val="000000"/>
              </a:solidFill>
            </a:endParaRPr>
          </a:p>
        </p:txBody>
      </p:sp>
      <p:cxnSp>
        <p:nvCxnSpPr>
          <p:cNvPr id="8" name="Straight Connector 7"/>
          <p:cNvCxnSpPr/>
          <p:nvPr userDrawn="1"/>
        </p:nvCxnSpPr>
        <p:spPr>
          <a:xfrm>
            <a:off x="343694" y="1371600"/>
            <a:ext cx="8456613" cy="0"/>
          </a:xfrm>
          <a:prstGeom prst="line">
            <a:avLst/>
          </a:prstGeom>
          <a:ln w="63500">
            <a:solidFill>
              <a:srgbClr val="F20000"/>
            </a:solidFill>
          </a:ln>
        </p:spPr>
        <p:style>
          <a:lnRef idx="1">
            <a:schemeClr val="dk1"/>
          </a:lnRef>
          <a:fillRef idx="0">
            <a:schemeClr val="dk1"/>
          </a:fillRef>
          <a:effectRef idx="0">
            <a:schemeClr val="dk1"/>
          </a:effectRef>
          <a:fontRef idx="minor">
            <a:schemeClr val="tx1"/>
          </a:fontRef>
        </p:style>
      </p:cxnSp>
      <p:pic>
        <p:nvPicPr>
          <p:cNvPr id="9" name="Picture 11" descr="TBS_Logo_L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128588"/>
            <a:ext cx="1260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762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srgbClr val="000000"/>
                </a:solidFill>
              </a:rPr>
              <a:t>Bravo Code</a:t>
            </a:r>
          </a:p>
        </p:txBody>
      </p:sp>
      <p:sp>
        <p:nvSpPr>
          <p:cNvPr id="9" name="Slide Number Placeholder 5"/>
          <p:cNvSpPr>
            <a:spLocks noGrp="1"/>
          </p:cNvSpPr>
          <p:nvPr>
            <p:ph type="sldNum" sz="quarter" idx="12"/>
          </p:nvPr>
        </p:nvSpPr>
        <p:spPr/>
        <p:txBody>
          <a:bodyPr/>
          <a:lstStyle>
            <a:lvl1pPr>
              <a:defRPr/>
            </a:lvl1pPr>
          </a:lstStyle>
          <a:p>
            <a:pPr>
              <a:defRPr/>
            </a:pPr>
            <a:fld id="{CD7C7BA1-DDA5-4A4E-B412-7D97700831AF}" type="slidenum">
              <a:rPr lang="en-US">
                <a:solidFill>
                  <a:srgbClr val="000000"/>
                </a:solidFill>
              </a:rPr>
              <a:pPr>
                <a:defRPr/>
              </a:pPr>
              <a:t>‹#›</a:t>
            </a:fld>
            <a:endParaRPr lang="en-US" dirty="0">
              <a:solidFill>
                <a:srgbClr val="000000"/>
              </a:solidFill>
            </a:endParaRPr>
          </a:p>
        </p:txBody>
      </p:sp>
      <p:cxnSp>
        <p:nvCxnSpPr>
          <p:cNvPr id="10" name="Straight Connector 9"/>
          <p:cNvCxnSpPr/>
          <p:nvPr userDrawn="1"/>
        </p:nvCxnSpPr>
        <p:spPr>
          <a:xfrm>
            <a:off x="343694" y="1371600"/>
            <a:ext cx="8456613" cy="0"/>
          </a:xfrm>
          <a:prstGeom prst="line">
            <a:avLst/>
          </a:prstGeom>
          <a:ln w="63500">
            <a:solidFill>
              <a:srgbClr val="F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9882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solidFill>
              </a:rPr>
              <a:t>Bravo Code</a:t>
            </a:r>
          </a:p>
        </p:txBody>
      </p:sp>
      <p:sp>
        <p:nvSpPr>
          <p:cNvPr id="5" name="Slide Number Placeholder 5"/>
          <p:cNvSpPr>
            <a:spLocks noGrp="1"/>
          </p:cNvSpPr>
          <p:nvPr>
            <p:ph type="sldNum" sz="quarter" idx="12"/>
          </p:nvPr>
        </p:nvSpPr>
        <p:spPr/>
        <p:txBody>
          <a:bodyPr/>
          <a:lstStyle>
            <a:lvl1pPr>
              <a:defRPr/>
            </a:lvl1pPr>
          </a:lstStyle>
          <a:p>
            <a:pPr>
              <a:defRPr/>
            </a:pPr>
            <a:fld id="{9CBAF85F-68DB-4198-BFFA-535014C190A4}" type="slidenum">
              <a:rPr lang="en-US">
                <a:solidFill>
                  <a:srgbClr val="000000"/>
                </a:solidFill>
              </a:rPr>
              <a:pPr>
                <a:defRPr/>
              </a:pPr>
              <a:t>‹#›</a:t>
            </a:fld>
            <a:endParaRPr lang="en-US" dirty="0">
              <a:solidFill>
                <a:srgbClr val="000000"/>
              </a:solidFill>
            </a:endParaRPr>
          </a:p>
        </p:txBody>
      </p:sp>
      <p:cxnSp>
        <p:nvCxnSpPr>
          <p:cNvPr id="6" name="Straight Connector 5"/>
          <p:cNvCxnSpPr/>
          <p:nvPr userDrawn="1"/>
        </p:nvCxnSpPr>
        <p:spPr>
          <a:xfrm>
            <a:off x="343694" y="1371600"/>
            <a:ext cx="8456613" cy="0"/>
          </a:xfrm>
          <a:prstGeom prst="line">
            <a:avLst/>
          </a:prstGeom>
          <a:ln w="63500">
            <a:solidFill>
              <a:srgbClr val="F20000"/>
            </a:solidFill>
          </a:ln>
        </p:spPr>
        <p:style>
          <a:lnRef idx="1">
            <a:schemeClr val="dk1"/>
          </a:lnRef>
          <a:fillRef idx="0">
            <a:schemeClr val="dk1"/>
          </a:fillRef>
          <a:effectRef idx="0">
            <a:schemeClr val="dk1"/>
          </a:effectRef>
          <a:fontRef idx="minor">
            <a:schemeClr val="tx1"/>
          </a:fontRef>
        </p:style>
      </p:cxnSp>
      <p:pic>
        <p:nvPicPr>
          <p:cNvPr id="7" name="Picture 11" descr="TBS_Logo_L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128588"/>
            <a:ext cx="1260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356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srgbClr val="000000"/>
                </a:solidFill>
              </a:rPr>
              <a:t>Bravo Code</a:t>
            </a:r>
          </a:p>
        </p:txBody>
      </p:sp>
      <p:sp>
        <p:nvSpPr>
          <p:cNvPr id="4" name="Slide Number Placeholder 5"/>
          <p:cNvSpPr>
            <a:spLocks noGrp="1"/>
          </p:cNvSpPr>
          <p:nvPr>
            <p:ph type="sldNum" sz="quarter" idx="12"/>
          </p:nvPr>
        </p:nvSpPr>
        <p:spPr/>
        <p:txBody>
          <a:bodyPr/>
          <a:lstStyle>
            <a:lvl1pPr>
              <a:defRPr/>
            </a:lvl1pPr>
          </a:lstStyle>
          <a:p>
            <a:pPr>
              <a:defRPr/>
            </a:pPr>
            <a:fld id="{5F06E637-7C76-4D5E-ABBB-D7CDAF20B4A7}" type="slidenum">
              <a:rPr lang="en-US">
                <a:solidFill>
                  <a:srgbClr val="000000"/>
                </a:solidFill>
              </a:rPr>
              <a:pPr>
                <a:defRPr/>
              </a:pPr>
              <a:t>‹#›</a:t>
            </a:fld>
            <a:endParaRPr lang="en-US" dirty="0">
              <a:solidFill>
                <a:srgbClr val="000000"/>
              </a:solidFill>
            </a:endParaRPr>
          </a:p>
        </p:txBody>
      </p:sp>
      <p:pic>
        <p:nvPicPr>
          <p:cNvPr id="5" name="Picture 11" descr="TBS_Logo_L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128588"/>
            <a:ext cx="1260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781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solidFill>
              </a:rPr>
              <a:t>Bravo Code</a:t>
            </a:r>
          </a:p>
        </p:txBody>
      </p:sp>
      <p:sp>
        <p:nvSpPr>
          <p:cNvPr id="5" name="Slide Number Placeholder 5"/>
          <p:cNvSpPr>
            <a:spLocks noGrp="1"/>
          </p:cNvSpPr>
          <p:nvPr>
            <p:ph type="sldNum" sz="quarter" idx="12"/>
          </p:nvPr>
        </p:nvSpPr>
        <p:spPr/>
        <p:txBody>
          <a:bodyPr/>
          <a:lstStyle>
            <a:lvl1pPr>
              <a:defRPr/>
            </a:lvl1pPr>
          </a:lstStyle>
          <a:p>
            <a:pPr>
              <a:defRPr/>
            </a:pPr>
            <a:fld id="{EF92C8F8-1DEC-4800-A927-479368FB3382}" type="slidenum">
              <a:rPr lang="en-US">
                <a:solidFill>
                  <a:srgbClr val="000000"/>
                </a:solidFill>
              </a:rPr>
              <a:pPr>
                <a:defRPr/>
              </a:pPr>
              <a:t>‹#›</a:t>
            </a:fld>
            <a:endParaRPr lang="en-US" dirty="0">
              <a:solidFill>
                <a:srgbClr val="000000"/>
              </a:solidFill>
            </a:endParaRPr>
          </a:p>
        </p:txBody>
      </p:sp>
      <p:pic>
        <p:nvPicPr>
          <p:cNvPr id="6" name="Picture 11" descr="TBS_Logo_L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128588"/>
            <a:ext cx="1260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27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A2BE9-AD46-4DFC-B349-2D89414327D7}" type="datetimeFigureOut">
              <a:rPr lang="en-US" smtClean="0"/>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3E121-2F2B-436B-AA77-C37BA222936B}" type="slidenum">
              <a:rPr lang="en-US" smtClean="0"/>
              <a:t>‹#›</a:t>
            </a:fld>
            <a:endParaRPr lang="en-US"/>
          </a:p>
        </p:txBody>
      </p:sp>
    </p:spTree>
    <p:extLst>
      <p:ext uri="{BB962C8B-B14F-4D97-AF65-F5344CB8AC3E}">
        <p14:creationId xmlns:p14="http://schemas.microsoft.com/office/powerpoint/2010/main" val="541173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solidFill>
              </a:rPr>
              <a:t>Bravo Code</a:t>
            </a:r>
          </a:p>
        </p:txBody>
      </p:sp>
      <p:sp>
        <p:nvSpPr>
          <p:cNvPr id="7" name="Slide Number Placeholder 5"/>
          <p:cNvSpPr>
            <a:spLocks noGrp="1"/>
          </p:cNvSpPr>
          <p:nvPr>
            <p:ph type="sldNum" sz="quarter" idx="12"/>
          </p:nvPr>
        </p:nvSpPr>
        <p:spPr/>
        <p:txBody>
          <a:bodyPr/>
          <a:lstStyle>
            <a:lvl1pPr>
              <a:defRPr/>
            </a:lvl1pPr>
          </a:lstStyle>
          <a:p>
            <a:pPr>
              <a:defRPr/>
            </a:pPr>
            <a:fld id="{75F6C590-E19C-498A-8CE5-720DAB894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5198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5400" y="304800"/>
            <a:ext cx="7239000" cy="5562600"/>
          </a:xfrm>
        </p:spPr>
        <p:txBody>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solidFill>
              </a:rPr>
              <a:t>Bravo Code</a:t>
            </a:r>
          </a:p>
        </p:txBody>
      </p:sp>
      <p:sp>
        <p:nvSpPr>
          <p:cNvPr id="5" name="Slide Number Placeholder 5"/>
          <p:cNvSpPr>
            <a:spLocks noGrp="1"/>
          </p:cNvSpPr>
          <p:nvPr>
            <p:ph type="sldNum" sz="quarter" idx="12"/>
          </p:nvPr>
        </p:nvSpPr>
        <p:spPr/>
        <p:txBody>
          <a:bodyPr/>
          <a:lstStyle>
            <a:lvl1pPr>
              <a:defRPr/>
            </a:lvl1pPr>
          </a:lstStyle>
          <a:p>
            <a:pPr>
              <a:defRPr/>
            </a:pPr>
            <a:fld id="{8697FE8E-132F-4D54-B928-786F405A25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1074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srgbClr val="000000"/>
                </a:solidFill>
              </a:rPr>
              <a:t>Bravo Code</a:t>
            </a:r>
          </a:p>
        </p:txBody>
      </p:sp>
      <p:sp>
        <p:nvSpPr>
          <p:cNvPr id="4" name="Slide Number Placeholder 5"/>
          <p:cNvSpPr>
            <a:spLocks noGrp="1"/>
          </p:cNvSpPr>
          <p:nvPr>
            <p:ph type="sldNum" sz="quarter" idx="12"/>
          </p:nvPr>
        </p:nvSpPr>
        <p:spPr/>
        <p:txBody>
          <a:bodyPr/>
          <a:lstStyle>
            <a:lvl1pPr>
              <a:defRPr/>
            </a:lvl1pPr>
          </a:lstStyle>
          <a:p>
            <a:pPr>
              <a:defRPr/>
            </a:pPr>
            <a:fld id="{C65E6C2E-5370-4563-B2F3-8C59711A9B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116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A2BE9-AD46-4DFC-B349-2D89414327D7}"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3E121-2F2B-436B-AA77-C37BA222936B}" type="slidenum">
              <a:rPr lang="en-US" smtClean="0"/>
              <a:t>‹#›</a:t>
            </a:fld>
            <a:endParaRPr lang="en-US"/>
          </a:p>
        </p:txBody>
      </p:sp>
    </p:spTree>
    <p:extLst>
      <p:ext uri="{BB962C8B-B14F-4D97-AF65-F5344CB8AC3E}">
        <p14:creationId xmlns:p14="http://schemas.microsoft.com/office/powerpoint/2010/main" val="302249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DA2BE9-AD46-4DFC-B349-2D89414327D7}" type="datetimeFigureOut">
              <a:rPr lang="en-US" smtClean="0"/>
              <a:t>3/25/2016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3E121-2F2B-436B-AA77-C37BA222936B}" type="slidenum">
              <a:rPr lang="en-US" smtClean="0"/>
              <a:t>‹#›</a:t>
            </a:fld>
            <a:endParaRPr lang="en-US"/>
          </a:p>
        </p:txBody>
      </p:sp>
    </p:spTree>
    <p:extLst>
      <p:ext uri="{BB962C8B-B14F-4D97-AF65-F5344CB8AC3E}">
        <p14:creationId xmlns:p14="http://schemas.microsoft.com/office/powerpoint/2010/main" val="64284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A2BE9-AD46-4DFC-B349-2D89414327D7}" type="datetimeFigureOut">
              <a:rPr lang="en-US" smtClean="0"/>
              <a:t>3/25/2016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3E121-2F2B-436B-AA77-C37BA222936B}" type="slidenum">
              <a:rPr lang="en-US" smtClean="0"/>
              <a:t>‹#›</a:t>
            </a:fld>
            <a:endParaRPr lang="en-US"/>
          </a:p>
        </p:txBody>
      </p:sp>
    </p:spTree>
    <p:extLst>
      <p:ext uri="{BB962C8B-B14F-4D97-AF65-F5344CB8AC3E}">
        <p14:creationId xmlns:p14="http://schemas.microsoft.com/office/powerpoint/2010/main" val="363444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A2BE9-AD46-4DFC-B349-2D89414327D7}" type="datetimeFigureOut">
              <a:rPr lang="en-US" smtClean="0"/>
              <a:t>3/25/2016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3E121-2F2B-436B-AA77-C37BA222936B}" type="slidenum">
              <a:rPr lang="en-US" smtClean="0"/>
              <a:t>‹#›</a:t>
            </a:fld>
            <a:endParaRPr lang="en-US"/>
          </a:p>
        </p:txBody>
      </p:sp>
    </p:spTree>
    <p:extLst>
      <p:ext uri="{BB962C8B-B14F-4D97-AF65-F5344CB8AC3E}">
        <p14:creationId xmlns:p14="http://schemas.microsoft.com/office/powerpoint/2010/main" val="19476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A2BE9-AD46-4DFC-B349-2D89414327D7}"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3E121-2F2B-436B-AA77-C37BA222936B}" type="slidenum">
              <a:rPr lang="en-US" smtClean="0"/>
              <a:t>‹#›</a:t>
            </a:fld>
            <a:endParaRPr lang="en-US"/>
          </a:p>
        </p:txBody>
      </p:sp>
    </p:spTree>
    <p:extLst>
      <p:ext uri="{BB962C8B-B14F-4D97-AF65-F5344CB8AC3E}">
        <p14:creationId xmlns:p14="http://schemas.microsoft.com/office/powerpoint/2010/main" val="192491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A2BE9-AD46-4DFC-B349-2D89414327D7}" type="datetimeFigureOut">
              <a:rPr lang="en-US" smtClean="0"/>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3E121-2F2B-436B-AA77-C37BA222936B}" type="slidenum">
              <a:rPr lang="en-US" smtClean="0"/>
              <a:t>‹#›</a:t>
            </a:fld>
            <a:endParaRPr lang="en-US"/>
          </a:p>
        </p:txBody>
      </p:sp>
    </p:spTree>
    <p:extLst>
      <p:ext uri="{BB962C8B-B14F-4D97-AF65-F5344CB8AC3E}">
        <p14:creationId xmlns:p14="http://schemas.microsoft.com/office/powerpoint/2010/main" val="291960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A2BE9-AD46-4DFC-B349-2D89414327D7}" type="datetimeFigureOut">
              <a:rPr lang="en-US" smtClean="0"/>
              <a:t>3/25/2016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3E121-2F2B-436B-AA77-C37BA222936B}" type="slidenum">
              <a:rPr lang="en-US" smtClean="0"/>
              <a:t>‹#›</a:t>
            </a:fld>
            <a:endParaRPr lang="en-US"/>
          </a:p>
        </p:txBody>
      </p:sp>
    </p:spTree>
    <p:extLst>
      <p:ext uri="{BB962C8B-B14F-4D97-AF65-F5344CB8AC3E}">
        <p14:creationId xmlns:p14="http://schemas.microsoft.com/office/powerpoint/2010/main" val="3257704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5FF4D-FC2C-4D4B-A777-6C7614ECC668}"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48F59-001B-46DB-A8E0-2217290B27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952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17625" y="38100"/>
            <a:ext cx="72167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Font: Arial  Size: 36-44</a:t>
            </a:r>
            <a:br>
              <a:rPr lang="en-US" altLang="en-US" smtClean="0"/>
            </a:br>
            <a:r>
              <a:rPr lang="en-US" altLang="en-US" smtClean="0"/>
              <a:t>No more than 2 lines</a:t>
            </a:r>
          </a:p>
        </p:txBody>
      </p:sp>
      <p:sp>
        <p:nvSpPr>
          <p:cNvPr id="1027" name="Rectangle 3"/>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Arial font, size 30-32</a:t>
            </a:r>
          </a:p>
          <a:p>
            <a:pPr lvl="1"/>
            <a:r>
              <a:rPr lang="en-US" altLang="en-US" smtClean="0"/>
              <a:t>Arial font, size 26-28</a:t>
            </a:r>
          </a:p>
          <a:p>
            <a:pPr lvl="2"/>
            <a:r>
              <a:rPr lang="en-US" altLang="en-US" smtClean="0"/>
              <a:t>Arial font, size 24</a:t>
            </a:r>
          </a:p>
          <a:p>
            <a:pPr lvl="2"/>
            <a:endParaRPr lang="en-US" altLang="en-US" smtClean="0"/>
          </a:p>
          <a:p>
            <a:pPr lvl="0"/>
            <a:r>
              <a:rPr lang="en-US" altLang="en-US" smtClean="0"/>
              <a:t>No font size will be smaller than 24.</a:t>
            </a:r>
          </a:p>
        </p:txBody>
      </p:sp>
      <p:sp>
        <p:nvSpPr>
          <p:cNvPr id="314372" name="Rectangle 4"/>
          <p:cNvSpPr>
            <a:spLocks noGrp="1" noChangeArrowheads="1"/>
          </p:cNvSpPr>
          <p:nvPr>
            <p:ph type="dt" sz="half" idx="2"/>
          </p:nvPr>
        </p:nvSpPr>
        <p:spPr bwMode="auto">
          <a:xfrm>
            <a:off x="152400" y="6096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dirty="0">
                <a:cs typeface="+mn-cs"/>
              </a:defRPr>
            </a:lvl1pPr>
          </a:lstStyle>
          <a:p>
            <a:pPr eaLnBrk="0" fontAlgn="base" hangingPunct="0">
              <a:spcBef>
                <a:spcPct val="0"/>
              </a:spcBef>
              <a:spcAft>
                <a:spcPct val="0"/>
              </a:spcAft>
              <a:defRPr/>
            </a:pPr>
            <a:endParaRPr lang="en-US">
              <a:solidFill>
                <a:srgbClr val="000000"/>
              </a:solidFill>
              <a:ea typeface="ＭＳ Ｐゴシック" pitchFamily="34" charset="-128"/>
            </a:endParaRPr>
          </a:p>
        </p:txBody>
      </p:sp>
      <p:sp>
        <p:nvSpPr>
          <p:cNvPr id="10" name="Footer Placeholder 4"/>
          <p:cNvSpPr>
            <a:spLocks noGrp="1"/>
          </p:cNvSpPr>
          <p:nvPr>
            <p:ph type="ftr" sz="quarter" idx="3"/>
          </p:nvPr>
        </p:nvSpPr>
        <p:spPr>
          <a:xfrm>
            <a:off x="3124200" y="6096000"/>
            <a:ext cx="2895600" cy="457200"/>
          </a:xfrm>
          <a:prstGeom prst="rect">
            <a:avLst/>
          </a:prstGeom>
        </p:spPr>
        <p:txBody>
          <a:bodyPr/>
          <a:lstStyle>
            <a:lvl1pPr algn="ctr">
              <a:defRPr dirty="0" smtClean="0"/>
            </a:lvl1pPr>
          </a:lstStyle>
          <a:p>
            <a:pPr eaLnBrk="0" fontAlgn="base" hangingPunct="0">
              <a:spcBef>
                <a:spcPct val="0"/>
              </a:spcBef>
              <a:spcAft>
                <a:spcPct val="0"/>
              </a:spcAft>
              <a:defRPr/>
            </a:pPr>
            <a:r>
              <a:rPr lang="en-US">
                <a:solidFill>
                  <a:srgbClr val="000000"/>
                </a:solidFill>
                <a:ea typeface="ＭＳ Ｐゴシック" pitchFamily="34" charset="-128"/>
              </a:rPr>
              <a:t>Bravo Code</a:t>
            </a:r>
          </a:p>
        </p:txBody>
      </p:sp>
      <p:sp>
        <p:nvSpPr>
          <p:cNvPr id="11" name="Slide Number Placeholder 5"/>
          <p:cNvSpPr>
            <a:spLocks noGrp="1"/>
          </p:cNvSpPr>
          <p:nvPr>
            <p:ph type="sldNum" sz="quarter" idx="4"/>
          </p:nvPr>
        </p:nvSpPr>
        <p:spPr>
          <a:xfrm>
            <a:off x="7010400" y="6096000"/>
            <a:ext cx="1965325" cy="457200"/>
          </a:xfrm>
          <a:prstGeom prst="rect">
            <a:avLst/>
          </a:prstGeom>
        </p:spPr>
        <p:txBody>
          <a:bodyPr/>
          <a:lstStyle>
            <a:lvl1pPr algn="r">
              <a:defRPr smtClean="0"/>
            </a:lvl1pPr>
          </a:lstStyle>
          <a:p>
            <a:pPr eaLnBrk="0" fontAlgn="base" hangingPunct="0">
              <a:spcBef>
                <a:spcPct val="0"/>
              </a:spcBef>
              <a:spcAft>
                <a:spcPct val="0"/>
              </a:spcAft>
              <a:defRPr/>
            </a:pPr>
            <a:fld id="{A1FBA836-C797-41EB-A701-03161EA6D9F1}" type="slidenum">
              <a:rPr lang="en-US">
                <a:solidFill>
                  <a:srgbClr val="000000"/>
                </a:solidFill>
                <a:ea typeface="ＭＳ Ｐゴシック" pitchFamily="34" charset="-128"/>
              </a:rPr>
              <a:pPr eaLnBrk="0" fontAlgn="base" hangingPunct="0">
                <a:spcBef>
                  <a:spcPct val="0"/>
                </a:spcBef>
                <a:spcAft>
                  <a:spcPct val="0"/>
                </a:spcAft>
                <a:defRPr/>
              </a:pPr>
              <a:t>‹#›</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37852310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mctims.usmc.mi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stanley.martinez@usmc.mil" TargetMode="External"/><Relationship Id="rId4" Type="http://schemas.openxmlformats.org/officeDocument/2006/relationships/hyperlink" Target="mailto:brandon.bocian@usmc.mi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Activ</a:t>
            </a:r>
            <a:r>
              <a:rPr lang="en-US" dirty="0" smtClean="0"/>
              <a:t> Client 6.2 Home Version</a:t>
            </a:r>
            <a:endParaRPr lang="en-US" dirty="0"/>
          </a:p>
        </p:txBody>
      </p:sp>
      <p:sp>
        <p:nvSpPr>
          <p:cNvPr id="3" name="Subtitle 2"/>
          <p:cNvSpPr>
            <a:spLocks noGrp="1"/>
          </p:cNvSpPr>
          <p:nvPr>
            <p:ph type="subTitle" idx="1"/>
          </p:nvPr>
        </p:nvSpPr>
        <p:spPr/>
        <p:txBody>
          <a:bodyPr/>
          <a:lstStyle/>
          <a:p>
            <a:r>
              <a:rPr lang="en-US" dirty="0" err="1" smtClean="0">
                <a:solidFill>
                  <a:schemeClr val="tx1"/>
                </a:solidFill>
              </a:rPr>
              <a:t>Sgt</a:t>
            </a:r>
            <a:r>
              <a:rPr lang="en-US" dirty="0" smtClean="0">
                <a:solidFill>
                  <a:schemeClr val="tx1"/>
                </a:solidFill>
              </a:rPr>
              <a:t> </a:t>
            </a:r>
            <a:r>
              <a:rPr lang="en-US" dirty="0" err="1" smtClean="0">
                <a:solidFill>
                  <a:schemeClr val="tx1"/>
                </a:solidFill>
              </a:rPr>
              <a:t>Gandiafuret</a:t>
            </a:r>
            <a:endParaRPr lang="en-US" dirty="0" smtClean="0">
              <a:solidFill>
                <a:schemeClr val="tx1"/>
              </a:solidFill>
            </a:endParaRPr>
          </a:p>
          <a:p>
            <a:r>
              <a:rPr lang="en-US" dirty="0" smtClean="0">
                <a:solidFill>
                  <a:schemeClr val="tx1"/>
                </a:solidFill>
              </a:rPr>
              <a:t>TBS S6</a:t>
            </a:r>
            <a:endParaRPr lang="en-US" dirty="0">
              <a:solidFill>
                <a:schemeClr val="tx1"/>
              </a:solidFill>
            </a:endParaRPr>
          </a:p>
        </p:txBody>
      </p:sp>
    </p:spTree>
    <p:extLst>
      <p:ext uri="{BB962C8B-B14F-4D97-AF65-F5344CB8AC3E}">
        <p14:creationId xmlns:p14="http://schemas.microsoft.com/office/powerpoint/2010/main" val="278198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C:\Users\Marine Corps\Documents\S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33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Marine Corps\Documents\S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49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Marine Corps\Documents\S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344400" cy="694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31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Marine Corps\Documents\S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arine Corps\Documents\S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 y="2458"/>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Marine Corps\Documents\S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 y="9832"/>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9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C:\Users\Marine Corps\Documents\S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71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Marine Corps\Documents\S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05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Marine Corps\Documents\S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734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Users\Marine Corps\Documents\S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21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Marine Corps\Documents\S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50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ActivClient</a:t>
            </a:r>
            <a:r>
              <a:rPr lang="en-US" dirty="0"/>
              <a:t>?</a:t>
            </a:r>
          </a:p>
        </p:txBody>
      </p:sp>
      <p:sp>
        <p:nvSpPr>
          <p:cNvPr id="3" name="Content Placeholder 2"/>
          <p:cNvSpPr>
            <a:spLocks noGrp="1"/>
          </p:cNvSpPr>
          <p:nvPr>
            <p:ph idx="1"/>
          </p:nvPr>
        </p:nvSpPr>
        <p:spPr/>
        <p:txBody>
          <a:bodyPr>
            <a:normAutofit/>
          </a:bodyPr>
          <a:lstStyle/>
          <a:p>
            <a:r>
              <a:rPr lang="en-US" dirty="0" err="1" smtClean="0"/>
              <a:t>ActivClient</a:t>
            </a:r>
            <a:r>
              <a:rPr lang="en-US" dirty="0" smtClean="0"/>
              <a:t> </a:t>
            </a:r>
            <a:r>
              <a:rPr lang="en-US" dirty="0"/>
              <a:t>is the main </a:t>
            </a:r>
            <a:r>
              <a:rPr lang="en-US" dirty="0" err="1"/>
              <a:t>DoD</a:t>
            </a:r>
            <a:r>
              <a:rPr lang="en-US" dirty="0"/>
              <a:t> CAC software. </a:t>
            </a:r>
            <a:r>
              <a:rPr lang="en-US" dirty="0" err="1"/>
              <a:t>ActivClient</a:t>
            </a:r>
            <a:r>
              <a:rPr lang="en-US" dirty="0"/>
              <a:t> is the smart card middleware from </a:t>
            </a:r>
            <a:r>
              <a:rPr lang="en-US" dirty="0" err="1"/>
              <a:t>ActivIdentity</a:t>
            </a:r>
            <a:r>
              <a:rPr lang="en-US" dirty="0"/>
              <a:t> that allows government organizations to easily use smart cards and USB tokens for a wide variety of desktop, network security and productivity applications.</a:t>
            </a:r>
          </a:p>
          <a:p>
            <a:endParaRPr lang="en-US" dirty="0"/>
          </a:p>
        </p:txBody>
      </p:sp>
    </p:spTree>
    <p:extLst>
      <p:ext uri="{BB962C8B-B14F-4D97-AF65-F5344CB8AC3E}">
        <p14:creationId xmlns:p14="http://schemas.microsoft.com/office/powerpoint/2010/main" val="53318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Marine Corps\Documents\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05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C:\Users\Marine Corps\Documents\S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037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C:\Users\Marine Corps\Documents\S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749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C:\Users\Marine Corps\Documents\S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02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C:\Users\Marine Corps\Documents\S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6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C:\Users\Marine Corps\Documents\S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0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C:\Users\Marine Corps\Documents\S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40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C:\Users\Marine Corps\Documents\S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3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C:\Users\Marine Corps\Documents\S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84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C:\Users\Marine Corps\Documents\S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81320" y="3244334"/>
            <a:ext cx="981359" cy="369332"/>
          </a:xfrm>
          <a:prstGeom prst="rect">
            <a:avLst/>
          </a:prstGeom>
        </p:spPr>
        <p:txBody>
          <a:bodyPr wrap="none">
            <a:spAutoFit/>
          </a:bodyPr>
          <a:lstStyle/>
          <a:p>
            <a:r>
              <a:rPr lang="en-US" dirty="0"/>
              <a:t>gfjB10yx</a:t>
            </a:r>
            <a:endParaRPr lang="en-US" dirty="0"/>
          </a:p>
        </p:txBody>
      </p:sp>
      <p:sp>
        <p:nvSpPr>
          <p:cNvPr id="5" name="Rectangle 4"/>
          <p:cNvSpPr/>
          <p:nvPr/>
        </p:nvSpPr>
        <p:spPr>
          <a:xfrm>
            <a:off x="4081320" y="3244334"/>
            <a:ext cx="981359" cy="369332"/>
          </a:xfrm>
          <a:prstGeom prst="rect">
            <a:avLst/>
          </a:prstGeom>
        </p:spPr>
        <p:txBody>
          <a:bodyPr wrap="none">
            <a:spAutoFit/>
          </a:bodyPr>
          <a:lstStyle/>
          <a:p>
            <a:r>
              <a:rPr lang="en-US" dirty="0"/>
              <a:t>gfjB10yx</a:t>
            </a:r>
            <a:endParaRPr lang="en-US" dirty="0"/>
          </a:p>
        </p:txBody>
      </p:sp>
    </p:spTree>
    <p:extLst>
      <p:ext uri="{BB962C8B-B14F-4D97-AF65-F5344CB8AC3E}">
        <p14:creationId xmlns:p14="http://schemas.microsoft.com/office/powerpoint/2010/main" val="206357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ActivClient</a:t>
            </a:r>
            <a:r>
              <a:rPr lang="en-US" dirty="0"/>
              <a:t>?</a:t>
            </a:r>
          </a:p>
        </p:txBody>
      </p:sp>
      <p:sp>
        <p:nvSpPr>
          <p:cNvPr id="3" name="Content Placeholder 2"/>
          <p:cNvSpPr>
            <a:spLocks noGrp="1"/>
          </p:cNvSpPr>
          <p:nvPr>
            <p:ph idx="1"/>
          </p:nvPr>
        </p:nvSpPr>
        <p:spPr/>
        <p:txBody>
          <a:bodyPr>
            <a:normAutofit/>
          </a:bodyPr>
          <a:lstStyle/>
          <a:p>
            <a:pPr marL="0" indent="0" algn="ctr">
              <a:buNone/>
            </a:pPr>
            <a:r>
              <a:rPr lang="en-US" dirty="0"/>
              <a:t>How to install </a:t>
            </a:r>
            <a:r>
              <a:rPr lang="en-US" dirty="0" err="1"/>
              <a:t>Activ</a:t>
            </a:r>
            <a:r>
              <a:rPr lang="en-US" dirty="0"/>
              <a:t> Client 6.2 Home Version</a:t>
            </a:r>
            <a:endParaRPr lang="en-US" dirty="0"/>
          </a:p>
        </p:txBody>
      </p:sp>
    </p:spTree>
    <p:extLst>
      <p:ext uri="{BB962C8B-B14F-4D97-AF65-F5344CB8AC3E}">
        <p14:creationId xmlns:p14="http://schemas.microsoft.com/office/powerpoint/2010/main" val="2454562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6000" b="1" dirty="0" smtClean="0">
                <a:solidFill>
                  <a:schemeClr val="accent1">
                    <a:lumMod val="20000"/>
                    <a:lumOff val="80000"/>
                  </a:schemeClr>
                </a:solidFill>
              </a:rPr>
              <a:t>How to open a TBS Quiz</a:t>
            </a:r>
            <a:endParaRPr lang="en-US" sz="6000" b="1" dirty="0">
              <a:solidFill>
                <a:schemeClr val="accent1">
                  <a:lumMod val="20000"/>
                  <a:lumOff val="80000"/>
                </a:schemeClr>
              </a:solidFill>
            </a:endParaRPr>
          </a:p>
        </p:txBody>
      </p:sp>
      <p:sp>
        <p:nvSpPr>
          <p:cNvPr id="3" name="Subtitle 2"/>
          <p:cNvSpPr>
            <a:spLocks noGrp="1"/>
          </p:cNvSpPr>
          <p:nvPr>
            <p:ph type="subTitle" idx="1"/>
          </p:nvPr>
        </p:nvSpPr>
        <p:spPr>
          <a:xfrm>
            <a:off x="76200" y="3352800"/>
            <a:ext cx="9144000" cy="3505200"/>
          </a:xfrm>
        </p:spPr>
        <p:txBody>
          <a:bodyPr>
            <a:normAutofit fontScale="92500" lnSpcReduction="20000"/>
          </a:bodyPr>
          <a:lstStyle/>
          <a:p>
            <a:r>
              <a:rPr lang="en-US" sz="4500" dirty="0" smtClean="0">
                <a:solidFill>
                  <a:schemeClr val="tx1"/>
                </a:solidFill>
              </a:rPr>
              <a:t>Once the CAC reader is installed.</a:t>
            </a:r>
          </a:p>
          <a:p>
            <a:pPr marL="685800" indent="-685800" algn="l">
              <a:buFont typeface="Arial" panose="020B0604020202020204" pitchFamily="34" charset="0"/>
              <a:buChar char="•"/>
            </a:pPr>
            <a:r>
              <a:rPr lang="en-US" sz="4500" dirty="0" smtClean="0">
                <a:solidFill>
                  <a:schemeClr val="tx1"/>
                </a:solidFill>
              </a:rPr>
              <a:t>Go to </a:t>
            </a:r>
            <a:r>
              <a:rPr lang="en-US" sz="4500" dirty="0" smtClean="0">
                <a:solidFill>
                  <a:schemeClr val="tx1"/>
                </a:solidFill>
                <a:hlinkClick r:id="rId4"/>
              </a:rPr>
              <a:t>https://mctims.usmc.mil</a:t>
            </a:r>
            <a:endParaRPr lang="en-US" sz="4500" dirty="0" smtClean="0">
              <a:solidFill>
                <a:schemeClr val="tx1"/>
              </a:solidFill>
            </a:endParaRPr>
          </a:p>
          <a:p>
            <a:pPr marL="685800" indent="-685800" algn="l">
              <a:buFont typeface="Arial" panose="020B0604020202020204" pitchFamily="34" charset="0"/>
              <a:buChar char="•"/>
            </a:pPr>
            <a:r>
              <a:rPr lang="en-US" sz="4400" dirty="0">
                <a:solidFill>
                  <a:schemeClr val="tx1"/>
                </a:solidFill>
              </a:rPr>
              <a:t>Here the system should prompt you for an access /PIN number to continue to the MCTIMS website, enter your PIN when asked.</a:t>
            </a:r>
            <a:endParaRPr lang="en-US" sz="4500" dirty="0" smtClean="0">
              <a:solidFill>
                <a:schemeClr val="tx1"/>
              </a:solidFill>
            </a:endParaRPr>
          </a:p>
          <a:p>
            <a:pPr algn="l"/>
            <a:endParaRPr lang="en-US" sz="4500" dirty="0">
              <a:solidFill>
                <a:schemeClr val="tx1"/>
              </a:solidFill>
            </a:endParaRPr>
          </a:p>
        </p:txBody>
      </p:sp>
    </p:spTree>
    <p:extLst>
      <p:ext uri="{BB962C8B-B14F-4D97-AF65-F5344CB8AC3E}">
        <p14:creationId xmlns:p14="http://schemas.microsoft.com/office/powerpoint/2010/main" val="145477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676400"/>
            <a:ext cx="8229600" cy="3962400"/>
          </a:xfrm>
        </p:spPr>
        <p:txBody>
          <a:bodyPr>
            <a:noAutofit/>
          </a:bodyPr>
          <a:lstStyle/>
          <a:p>
            <a:r>
              <a:rPr lang="en-US" sz="4000" b="1" dirty="0"/>
              <a:t>If you have never logged into MCTIMS  clicking on this link will take you to a new account wizard to confirm your CAC, this will enable your account, and allow you to continue to the testing site.</a:t>
            </a:r>
          </a:p>
        </p:txBody>
      </p:sp>
      <p:sp>
        <p:nvSpPr>
          <p:cNvPr id="4" name="TextBox 3"/>
          <p:cNvSpPr txBox="1"/>
          <p:nvPr/>
        </p:nvSpPr>
        <p:spPr>
          <a:xfrm>
            <a:off x="1143000" y="152400"/>
            <a:ext cx="7086600" cy="1015663"/>
          </a:xfrm>
          <a:prstGeom prst="rect">
            <a:avLst/>
          </a:prstGeom>
          <a:noFill/>
        </p:spPr>
        <p:txBody>
          <a:bodyPr wrap="square" rtlCol="0">
            <a:spAutoFit/>
          </a:bodyPr>
          <a:lstStyle/>
          <a:p>
            <a:r>
              <a:rPr lang="en-US" sz="6000" b="1" dirty="0">
                <a:solidFill>
                  <a:srgbClr val="FFFF00"/>
                </a:solidFill>
              </a:rPr>
              <a:t>TBS </a:t>
            </a:r>
            <a:r>
              <a:rPr lang="en-US" sz="6000" b="1" dirty="0" smtClean="0">
                <a:solidFill>
                  <a:srgbClr val="FFFF00"/>
                </a:solidFill>
              </a:rPr>
              <a:t>Quiz Continued </a:t>
            </a:r>
            <a:endParaRPr lang="en-US" dirty="0">
              <a:solidFill>
                <a:srgbClr val="FFFF00"/>
              </a:solidFill>
            </a:endParaRPr>
          </a:p>
        </p:txBody>
      </p:sp>
    </p:spTree>
    <p:extLst>
      <p:ext uri="{BB962C8B-B14F-4D97-AF65-F5344CB8AC3E}">
        <p14:creationId xmlns:p14="http://schemas.microsoft.com/office/powerpoint/2010/main" val="1532431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13000" r="-1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458200" cy="4343400"/>
          </a:xfrm>
        </p:spPr>
        <p:txBody>
          <a:bodyPr>
            <a:normAutofit/>
          </a:bodyPr>
          <a:lstStyle/>
          <a:p>
            <a:r>
              <a:rPr lang="en-US" sz="4300" b="1" dirty="0"/>
              <a:t>Located Under " Homeport" are several dropdown boxes open the "MCTIMS Resources" and click the "Online Testing" login to QMP.  This will open in a new window.</a:t>
            </a:r>
          </a:p>
          <a:p>
            <a:pPr marL="0" indent="0">
              <a:buNone/>
            </a:pPr>
            <a:endParaRPr lang="en-US" dirty="0"/>
          </a:p>
        </p:txBody>
      </p:sp>
      <p:sp>
        <p:nvSpPr>
          <p:cNvPr id="4" name="TextBox 3"/>
          <p:cNvSpPr txBox="1"/>
          <p:nvPr/>
        </p:nvSpPr>
        <p:spPr>
          <a:xfrm>
            <a:off x="1143000" y="152400"/>
            <a:ext cx="7086600" cy="1015663"/>
          </a:xfrm>
          <a:prstGeom prst="rect">
            <a:avLst/>
          </a:prstGeom>
          <a:noFill/>
        </p:spPr>
        <p:txBody>
          <a:bodyPr wrap="square" rtlCol="0">
            <a:spAutoFit/>
          </a:bodyPr>
          <a:lstStyle/>
          <a:p>
            <a:r>
              <a:rPr lang="en-US" sz="6000" b="1" dirty="0">
                <a:solidFill>
                  <a:prstClr val="black"/>
                </a:solidFill>
              </a:rPr>
              <a:t>TBS </a:t>
            </a:r>
            <a:r>
              <a:rPr lang="en-US" sz="6000" b="1" dirty="0" smtClean="0">
                <a:solidFill>
                  <a:prstClr val="black"/>
                </a:solidFill>
              </a:rPr>
              <a:t>Quiz Continued </a:t>
            </a:r>
            <a:endParaRPr lang="en-US" dirty="0">
              <a:solidFill>
                <a:prstClr val="black"/>
              </a:solidFill>
            </a:endParaRPr>
          </a:p>
        </p:txBody>
      </p:sp>
    </p:spTree>
    <p:extLst>
      <p:ext uri="{BB962C8B-B14F-4D97-AF65-F5344CB8AC3E}">
        <p14:creationId xmlns:p14="http://schemas.microsoft.com/office/powerpoint/2010/main" val="510531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0000" b="-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Autofit/>
          </a:bodyPr>
          <a:lstStyle/>
          <a:p>
            <a:r>
              <a:rPr lang="en-US" sz="2800" b="1" dirty="0"/>
              <a:t>Inside Question Mark you will see a Participant Login, enter the Participant ID and Password </a:t>
            </a:r>
            <a:r>
              <a:rPr lang="en-US" sz="2800" b="1" dirty="0" smtClean="0"/>
              <a:t>provided by the company for quizzes.</a:t>
            </a:r>
            <a:endParaRPr lang="en-US" sz="2800" b="1" dirty="0"/>
          </a:p>
          <a:p>
            <a:pPr marL="0" indent="0">
              <a:buNone/>
            </a:pPr>
            <a:endParaRPr lang="en-US" sz="1000" b="1" dirty="0"/>
          </a:p>
          <a:p>
            <a:r>
              <a:rPr lang="en-US" sz="2800" b="1" dirty="0" smtClean="0"/>
              <a:t>This </a:t>
            </a:r>
            <a:r>
              <a:rPr lang="en-US" sz="2800" b="1" dirty="0"/>
              <a:t>will take you to a display that has "Test", "My Details" and "Reports".  Select the Test tab.</a:t>
            </a:r>
          </a:p>
          <a:p>
            <a:pPr marL="0" indent="0">
              <a:buNone/>
            </a:pPr>
            <a:endParaRPr lang="en-US" sz="1000" b="1" dirty="0"/>
          </a:p>
          <a:p>
            <a:r>
              <a:rPr lang="en-US" sz="2800" b="1" dirty="0" smtClean="0"/>
              <a:t>Displayed </a:t>
            </a:r>
            <a:r>
              <a:rPr lang="en-US" sz="2800" b="1" dirty="0"/>
              <a:t>are the quizzes you will need to </a:t>
            </a:r>
            <a:r>
              <a:rPr lang="en-US" sz="2800" b="1" dirty="0" smtClean="0"/>
              <a:t>take during the phase.  Pay close attention to the closing </a:t>
            </a:r>
            <a:r>
              <a:rPr lang="en-US" sz="2800" b="1" dirty="0"/>
              <a:t>date as all quizzes close at 0700 the day of the scheduled </a:t>
            </a:r>
            <a:r>
              <a:rPr lang="en-US" sz="2800" b="1" dirty="0" smtClean="0"/>
              <a:t>class, </a:t>
            </a:r>
            <a:r>
              <a:rPr lang="en-US" sz="2800" b="1" dirty="0"/>
              <a:t>select the quiz </a:t>
            </a:r>
            <a:r>
              <a:rPr lang="en-US" sz="2800" b="1" dirty="0" smtClean="0"/>
              <a:t>you </a:t>
            </a:r>
            <a:r>
              <a:rPr lang="en-US" sz="2800" b="1" dirty="0"/>
              <a:t>need to complete and follow the instructions</a:t>
            </a:r>
            <a:r>
              <a:rPr lang="en-US" sz="3000" b="1" dirty="0"/>
              <a:t>.</a:t>
            </a:r>
          </a:p>
          <a:p>
            <a:endParaRPr lang="en-US" sz="3000" b="1" dirty="0"/>
          </a:p>
        </p:txBody>
      </p:sp>
      <p:sp>
        <p:nvSpPr>
          <p:cNvPr id="4" name="TextBox 3"/>
          <p:cNvSpPr txBox="1"/>
          <p:nvPr/>
        </p:nvSpPr>
        <p:spPr>
          <a:xfrm>
            <a:off x="1143000" y="152400"/>
            <a:ext cx="7086600" cy="1015663"/>
          </a:xfrm>
          <a:prstGeom prst="rect">
            <a:avLst/>
          </a:prstGeom>
          <a:noFill/>
        </p:spPr>
        <p:txBody>
          <a:bodyPr wrap="square" rtlCol="0">
            <a:spAutoFit/>
          </a:bodyPr>
          <a:lstStyle/>
          <a:p>
            <a:r>
              <a:rPr lang="en-US" sz="6000" b="1" dirty="0">
                <a:solidFill>
                  <a:prstClr val="black"/>
                </a:solidFill>
              </a:rPr>
              <a:t>TBS </a:t>
            </a:r>
            <a:r>
              <a:rPr lang="en-US" sz="6000" b="1" dirty="0" smtClean="0">
                <a:solidFill>
                  <a:prstClr val="black"/>
                </a:solidFill>
              </a:rPr>
              <a:t>Quiz Continued </a:t>
            </a:r>
            <a:endParaRPr lang="en-US" dirty="0">
              <a:solidFill>
                <a:prstClr val="black"/>
              </a:solidFill>
            </a:endParaRPr>
          </a:p>
        </p:txBody>
      </p:sp>
    </p:spTree>
    <p:extLst>
      <p:ext uri="{BB962C8B-B14F-4D97-AF65-F5344CB8AC3E}">
        <p14:creationId xmlns:p14="http://schemas.microsoft.com/office/powerpoint/2010/main" val="599097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276600"/>
          </a:xfrm>
        </p:spPr>
        <p:txBody>
          <a:bodyPr/>
          <a:lstStyle/>
          <a:p>
            <a:r>
              <a:rPr lang="en-US" b="1" dirty="0" smtClean="0"/>
              <a:t>Continue </a:t>
            </a:r>
            <a:r>
              <a:rPr lang="en-US" b="1" dirty="0"/>
              <a:t>with the quiz and ensure you hit submit prior to closing the browser</a:t>
            </a:r>
            <a:r>
              <a:rPr lang="en-US" b="1" dirty="0" smtClean="0"/>
              <a:t>.</a:t>
            </a:r>
          </a:p>
          <a:p>
            <a:r>
              <a:rPr lang="en-US" b="1" dirty="0" smtClean="0"/>
              <a:t>All Quizzes are timed and will timeout if left open once started.</a:t>
            </a:r>
          </a:p>
          <a:p>
            <a:r>
              <a:rPr lang="en-US" b="1" dirty="0" smtClean="0"/>
              <a:t>Quiz times are based off of the number of questions, one minute </a:t>
            </a:r>
            <a:r>
              <a:rPr lang="en-US" b="1" dirty="0" smtClean="0"/>
              <a:t>Per</a:t>
            </a:r>
            <a:r>
              <a:rPr lang="en-US" b="1" dirty="0" smtClean="0"/>
              <a:t> </a:t>
            </a:r>
            <a:r>
              <a:rPr lang="en-US" b="1" dirty="0" smtClean="0"/>
              <a:t>question.</a:t>
            </a:r>
            <a:endParaRPr lang="en-US" b="1" dirty="0"/>
          </a:p>
          <a:p>
            <a:endParaRPr lang="en-US" dirty="0"/>
          </a:p>
        </p:txBody>
      </p:sp>
      <p:sp>
        <p:nvSpPr>
          <p:cNvPr id="4" name="Title 3"/>
          <p:cNvSpPr txBox="1">
            <a:spLocks noGrp="1"/>
          </p:cNvSpPr>
          <p:nvPr>
            <p:ph type="title"/>
          </p:nvPr>
        </p:nvSpPr>
        <p:spPr>
          <a:xfrm>
            <a:off x="457200" y="338306"/>
            <a:ext cx="8229600" cy="1015663"/>
          </a:xfrm>
          <a:prstGeom prst="rect">
            <a:avLst/>
          </a:prstGeom>
          <a:noFill/>
        </p:spPr>
        <p:txBody>
          <a:bodyPr wrap="square" rtlCol="0">
            <a:spAutoFit/>
          </a:bodyPr>
          <a:lstStyle/>
          <a:p>
            <a:r>
              <a:rPr lang="en-US" sz="6000" b="1" dirty="0">
                <a:ea typeface="+mj-ea"/>
                <a:cs typeface="+mj-cs"/>
              </a:rPr>
              <a:t>TBS </a:t>
            </a:r>
            <a:r>
              <a:rPr lang="en-US" sz="6000" b="1" dirty="0" smtClean="0"/>
              <a:t>Quiz Continued </a:t>
            </a:r>
            <a:endParaRPr lang="en-US" dirty="0"/>
          </a:p>
        </p:txBody>
      </p:sp>
    </p:spTree>
    <p:extLst>
      <p:ext uri="{BB962C8B-B14F-4D97-AF65-F5344CB8AC3E}">
        <p14:creationId xmlns:p14="http://schemas.microsoft.com/office/powerpoint/2010/main" val="1074362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TBS Quiz Continued </a:t>
            </a:r>
            <a:endParaRPr lang="en-US" dirty="0"/>
          </a:p>
        </p:txBody>
      </p:sp>
      <p:sp>
        <p:nvSpPr>
          <p:cNvPr id="3" name="Content Placeholder 2"/>
          <p:cNvSpPr>
            <a:spLocks noGrp="1"/>
          </p:cNvSpPr>
          <p:nvPr>
            <p:ph idx="1"/>
          </p:nvPr>
        </p:nvSpPr>
        <p:spPr>
          <a:xfrm>
            <a:off x="914400" y="1600201"/>
            <a:ext cx="7315200" cy="3962400"/>
          </a:xfrm>
        </p:spPr>
        <p:txBody>
          <a:bodyPr>
            <a:normAutofit/>
          </a:bodyPr>
          <a:lstStyle/>
          <a:p>
            <a:r>
              <a:rPr lang="en-US" sz="2500" b="1" dirty="0"/>
              <a:t>Once complete please provide any feedback to help us improve this testing method.  We ask that you send all feedback to the below individuals.</a:t>
            </a:r>
          </a:p>
          <a:p>
            <a:r>
              <a:rPr lang="en-US" sz="2500" b="1" dirty="0" smtClean="0"/>
              <a:t>Capt</a:t>
            </a:r>
            <a:r>
              <a:rPr lang="en-US" sz="2500" b="1" dirty="0"/>
              <a:t>. Bocian TBS Testing Officer</a:t>
            </a:r>
          </a:p>
          <a:p>
            <a:pPr marL="0" indent="0">
              <a:buNone/>
            </a:pPr>
            <a:r>
              <a:rPr lang="en-US" sz="2500" b="1" u="sng" dirty="0">
                <a:hlinkClick r:id="rId4"/>
              </a:rPr>
              <a:t>brandon.bocian@usmc.mil</a:t>
            </a:r>
            <a:endParaRPr lang="en-US" sz="2500" b="1" dirty="0"/>
          </a:p>
          <a:p>
            <a:r>
              <a:rPr lang="en-US" sz="2500" b="1" dirty="0" smtClean="0"/>
              <a:t>Mr</a:t>
            </a:r>
            <a:r>
              <a:rPr lang="en-US" sz="2500" b="1" dirty="0"/>
              <a:t>. Stan Martinez TBS Curriculum Manager</a:t>
            </a:r>
          </a:p>
          <a:p>
            <a:pPr marL="0" indent="0">
              <a:buNone/>
            </a:pPr>
            <a:r>
              <a:rPr lang="en-US" sz="2500" b="1" u="sng" dirty="0">
                <a:hlinkClick r:id="rId5"/>
              </a:rPr>
              <a:t>stanley.martinez@usmc.mil</a:t>
            </a:r>
            <a:endParaRPr lang="en-US" sz="2500" b="1" dirty="0"/>
          </a:p>
        </p:txBody>
      </p:sp>
    </p:spTree>
    <p:extLst>
      <p:ext uri="{BB962C8B-B14F-4D97-AF65-F5344CB8AC3E}">
        <p14:creationId xmlns:p14="http://schemas.microsoft.com/office/powerpoint/2010/main" val="136494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Marine Corps\Desktop\S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10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Marine Corps\Desktop\S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 y="-4916"/>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7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Marine Corps\Desktop\S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4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Marine Corps\Desktop\S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73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Marine Corps\Desktop\S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16"/>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02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51266" cy="6891337"/>
          </a:xfrm>
        </p:spPr>
      </p:pic>
    </p:spTree>
    <p:extLst>
      <p:ext uri="{BB962C8B-B14F-4D97-AF65-F5344CB8AC3E}">
        <p14:creationId xmlns:p14="http://schemas.microsoft.com/office/powerpoint/2010/main" val="4232213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1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484</Words>
  <Application>Microsoft Office PowerPoint</Application>
  <PresentationFormat>On-screen Show (4:3)</PresentationFormat>
  <Paragraphs>43</Paragraphs>
  <Slides>35</Slides>
  <Notes>4</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1_Blank Presentation</vt:lpstr>
      <vt:lpstr>Activ Client 6.2 Home Version</vt:lpstr>
      <vt:lpstr>What is ActivClient?</vt:lpstr>
      <vt:lpstr>ActivClient?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open a TBS Quiz</vt:lpstr>
      <vt:lpstr>PowerPoint Presentation</vt:lpstr>
      <vt:lpstr>PowerPoint Presentation</vt:lpstr>
      <vt:lpstr>PowerPoint Presentation</vt:lpstr>
      <vt:lpstr>TBS Quiz Continued </vt:lpstr>
      <vt:lpstr>TBS Quiz Continued </vt:lpstr>
    </vt:vector>
  </TitlesOfParts>
  <Company>MCHS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Marine Corps</dc:creator>
  <cp:lastModifiedBy>stanley.martinez</cp:lastModifiedBy>
  <cp:revision>13</cp:revision>
  <dcterms:created xsi:type="dcterms:W3CDTF">2016-03-23T15:43:38Z</dcterms:created>
  <dcterms:modified xsi:type="dcterms:W3CDTF">2016-03-25T17:09:21Z</dcterms:modified>
</cp:coreProperties>
</file>